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6858000" cx="12192000"/>
  <p:notesSz cx="6858000" cy="9144000"/>
  <p:embeddedFontLst>
    <p:embeddedFont>
      <p:font typeface="Arial Narrow"/>
      <p:regular r:id="rId16"/>
      <p:bold r:id="rId17"/>
      <p:italic r:id="rId18"/>
      <p:boldItalic r:id="rId19"/>
    </p:embeddedFont>
    <p:embeddedFont>
      <p:font typeface="Open Sans Light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4" roundtripDataSignature="AMtx7miLvxzPia19oZrrar9NWCe4riIl7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Light-regular.fntdata"/><Relationship Id="rId11" Type="http://schemas.openxmlformats.org/officeDocument/2006/relationships/slide" Target="slides/slide7.xml"/><Relationship Id="rId22" Type="http://schemas.openxmlformats.org/officeDocument/2006/relationships/font" Target="fonts/OpenSansLight-italic.fntdata"/><Relationship Id="rId10" Type="http://schemas.openxmlformats.org/officeDocument/2006/relationships/slide" Target="slides/slide6.xml"/><Relationship Id="rId21" Type="http://schemas.openxmlformats.org/officeDocument/2006/relationships/font" Target="fonts/OpenSansLight-bold.fntdata"/><Relationship Id="rId13" Type="http://schemas.openxmlformats.org/officeDocument/2006/relationships/slide" Target="slides/slide9.xml"/><Relationship Id="rId24" Type="http://customschemas.google.com/relationships/presentationmetadata" Target="metadata"/><Relationship Id="rId12" Type="http://schemas.openxmlformats.org/officeDocument/2006/relationships/slide" Target="slides/slide8.xml"/><Relationship Id="rId23" Type="http://schemas.openxmlformats.org/officeDocument/2006/relationships/font" Target="fonts/OpenSansLight-bold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font" Target="fonts/ArialNarrow-bold.fntdata"/><Relationship Id="rId16" Type="http://schemas.openxmlformats.org/officeDocument/2006/relationships/font" Target="fonts/ArialNarrow-regular.fntdata"/><Relationship Id="rId5" Type="http://schemas.openxmlformats.org/officeDocument/2006/relationships/slide" Target="slides/slide1.xml"/><Relationship Id="rId19" Type="http://schemas.openxmlformats.org/officeDocument/2006/relationships/font" Target="fonts/ArialNarrow-boldItalic.fntdata"/><Relationship Id="rId6" Type="http://schemas.openxmlformats.org/officeDocument/2006/relationships/slide" Target="slides/slide2.xml"/><Relationship Id="rId18" Type="http://schemas.openxmlformats.org/officeDocument/2006/relationships/font" Target="fonts/ArialNarrow-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3" name="Google Shape;263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" name="Google Shape;170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1" name="Google Shape;18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2" name="Google Shape;192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5" name="Google Shape;205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7" name="Google Shape;217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9" name="Google Shape;229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1" name="Google Shape;241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2" name="Google Shape;252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ei Inhalte" type="twoObj">
  <p:cSld name="TWO_OBJECT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" name="Google Shape;19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vertikaler Text" type="vertTx">
  <p:cSld name="VERTICAL_TEXT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23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4" name="Google Shape;124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27" name="Google Shape;127;p23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28" name="Google Shape;128;p23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23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23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23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23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23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kaler Titel und Text" type="vertTitleAndTx">
  <p:cSld name="VERTICAL_TITLE_AND_VERTICAL_TEXT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4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4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7" name="Google Shape;137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0" name="Google Shape;140;p24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41" name="Google Shape;141;p24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24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24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24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24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24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" type="title">
  <p:cSld name="TITL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5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5" name="Google Shape;25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4" name="Google Shape;34;p1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35" name="Google Shape;35;p16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Google Shape;36;p1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37" name="Google Shape;37;p16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16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16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16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bschnitts-&#10;überschrift" type="secHead">
  <p:cSld name="SECTION_HEADER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4" name="Google Shape;44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7" name="Google Shape;47;p17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48" name="Google Shape;48;p17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17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17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17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17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17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gleich" type="twoTxTwoObj">
  <p:cSld name="TWO_OBJECTS_WITH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7" name="Google Shape;57;p18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8" name="Google Shape;58;p18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9" name="Google Shape;59;p18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3" name="Google Shape;63;p18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64" name="Google Shape;64;p18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18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18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18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18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18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r Titel" type="titleOnly">
  <p:cSld name="TITLE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5" name="Google Shape;75;p19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76" name="Google Shape;76;p19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19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19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19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19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19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r" type="blank">
  <p:cSld name="BLANK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6" name="Google Shape;86;p20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87" name="Google Shape;87;p20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20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20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0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20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20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halt mit Überschrift" type="objTx">
  <p:cSld name="OBJECT_WITH_CAPTION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21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96" name="Google Shape;96;p21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7" name="Google Shape;97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0" name="Google Shape;100;p21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01" name="Google Shape;101;p21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21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21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1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1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21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ld mit Überschrift" type="picTx">
  <p:cSld name="PICTURE_WITH_CAPTION_TEX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2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22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11" name="Google Shape;111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4" name="Google Shape;114;p22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15" name="Google Shape;115;p22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22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22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22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2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22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0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2" Type="http://schemas.openxmlformats.org/officeDocument/2006/relationships/image" Target="../media/image6.png"/><Relationship Id="rId9" Type="http://schemas.openxmlformats.org/officeDocument/2006/relationships/image" Target="../media/image4.jpg"/><Relationship Id="rId5" Type="http://schemas.openxmlformats.org/officeDocument/2006/relationships/image" Target="../media/image8.png"/><Relationship Id="rId6" Type="http://schemas.openxmlformats.org/officeDocument/2006/relationships/image" Target="../media/image2.png"/><Relationship Id="rId7" Type="http://schemas.openxmlformats.org/officeDocument/2006/relationships/image" Target="../media/image5.png"/><Relationship Id="rId8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2" Type="http://schemas.openxmlformats.org/officeDocument/2006/relationships/image" Target="../media/image6.png"/><Relationship Id="rId9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17.png"/><Relationship Id="rId7" Type="http://schemas.openxmlformats.org/officeDocument/2006/relationships/image" Target="../media/image5.png"/><Relationship Id="rId8" Type="http://schemas.openxmlformats.org/officeDocument/2006/relationships/image" Target="../media/image2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Relationship Id="rId4" Type="http://schemas.openxmlformats.org/officeDocument/2006/relationships/image" Target="../media/image6.png"/><Relationship Id="rId5" Type="http://schemas.openxmlformats.org/officeDocument/2006/relationships/image" Target="../media/image2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Relationship Id="rId4" Type="http://schemas.openxmlformats.org/officeDocument/2006/relationships/image" Target="../media/image6.png"/><Relationship Id="rId5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4" Type="http://schemas.openxmlformats.org/officeDocument/2006/relationships/image" Target="../media/image6.png"/><Relationship Id="rId5" Type="http://schemas.openxmlformats.org/officeDocument/2006/relationships/image" Target="../media/image2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Relationship Id="rId4" Type="http://schemas.openxmlformats.org/officeDocument/2006/relationships/image" Target="../media/image6.png"/><Relationship Id="rId5" Type="http://schemas.openxmlformats.org/officeDocument/2006/relationships/image" Target="../media/image2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85490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3100"/>
              <a:buFont typeface="Calibri"/>
              <a:buNone/>
            </a:pPr>
            <a:r>
              <a:rPr b="1" i="0" lang="en-GB" sz="31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i="0" lang="en-GB" sz="37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b="1" i="0" lang="en-GB" sz="3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GB" sz="3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GB" sz="31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8	Raster Processing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None/>
            </a:pPr>
            <a:r>
              <a:rPr b="1" i="0" lang="en-GB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b) Cloud masking and </a:t>
            </a:r>
            <a:r>
              <a:rPr b="1" lang="en-GB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b="1" i="0" lang="en-GB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osaicking in QGIS</a:t>
            </a:r>
            <a:endParaRPr b="1" i="0" sz="2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cap="flat" cmpd="sng" w="31750">
            <a:solidFill>
              <a:srgbClr val="1E4E79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098931" y="53264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descr="Ein Bild, das Text, Schrift, Grafiken, Screenshot enthält.&#10;&#10;Automatisch generierte Beschreibung" id="157" name="Google Shape;157;p1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chrift, Grafiken, Logo, Screenshot enthält.&#10;&#10;Automatisch generierte Beschreibung" id="158" name="Google Shape;158;p1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chwarz, Dunkelheit enthält.&#10;&#10;Automatisch generierte Beschreibung" id="159" name="Google Shape;159;p1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Logo, Grafiken, Symbol, Clipart enthält.&#10;&#10;Automatisch generierte Beschreibung" id="160" name="Google Shape;160;p1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Text, Logo, Design, Darstellung enthält.&#10;&#10;Automatisch generierte Beschreibung" id="161" name="Google Shape;161;p1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ymbol, Grafiken, Flagge enthält.&#10;&#10;Automatisch generierte Beschreibung" id="162" name="Google Shape;162;p1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descr="KNUST Logo" id="163" name="Google Shape;163;p1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Schrift, Grafiken, weiß enthält.&#10;&#10;Automatisch generierte Beschreibung" id="166" name="Google Shape;166;p1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Schwarz, Dunkelheit enthält.&#10;&#10;Automatisch generierte Beschreibung" id="266" name="Google Shape;266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11"/>
          <p:cNvSpPr txBox="1"/>
          <p:nvPr>
            <p:ph idx="11" type="ftr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</a:t>
            </a:r>
            <a:r>
              <a:rPr lang="en-GB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/>
              <a:t>– </a:t>
            </a:r>
            <a:r>
              <a:rPr lang="en-GB">
                <a:latin typeface="Calibri"/>
                <a:ea typeface="Calibri"/>
                <a:cs typeface="Calibri"/>
                <a:sym typeface="Calibri"/>
              </a:rPr>
              <a:t>E8b Cloud masking and Mosaicking in QGIS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269" name="Google Shape;269;p11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11"/>
          <p:cNvSpPr txBox="1"/>
          <p:nvPr/>
        </p:nvSpPr>
        <p:spPr>
          <a:xfrm>
            <a:off x="1149908" y="2339524"/>
            <a:ext cx="100758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Mosaicking</a:t>
            </a:r>
            <a:r>
              <a:rPr lang="en-GB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is a simple process that merges two or more rasters with one another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Cloud masks can be applied using the SCP plugin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11"/>
          <p:cNvSpPr txBox="1"/>
          <p:nvPr/>
        </p:nvSpPr>
        <p:spPr>
          <a:xfrm>
            <a:off x="2174225" y="-8164"/>
            <a:ext cx="7346920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Summary &amp; key takeaways</a:t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2"/>
          <p:cNvSpPr txBox="1"/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b="1" i="0" lang="en-GB"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b="1" i="0" lang="en-GB"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GB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GB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GB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GB" sz="1050"/>
            </a:br>
            <a:endParaRPr b="1" sz="3600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7" name="Google Shape;277;p12"/>
          <p:cNvGrpSpPr/>
          <p:nvPr/>
        </p:nvGrpSpPr>
        <p:grpSpPr>
          <a:xfrm>
            <a:off x="1652645" y="6132842"/>
            <a:ext cx="8805180" cy="648000"/>
            <a:chOff x="609597" y="5421223"/>
            <a:chExt cx="9994138" cy="735499"/>
          </a:xfrm>
        </p:grpSpPr>
        <p:pic>
          <p:nvPicPr>
            <p:cNvPr descr="Ein Bild, das Text, Schrift, Grafiken, Screenshot enthält.&#10;&#10;Automatisch generierte Beschreibung" id="278" name="Google Shape;278;p1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609597" y="5436722"/>
              <a:ext cx="1644246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Schrift, Grafiken, Logo, Screenshot enthält.&#10;&#10;Automatisch generierte Beschreibung" id="279" name="Google Shape;279;p1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445867" y="5436722"/>
              <a:ext cx="861328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Schwarz, Dunkelheit enthält.&#10;&#10;Automatisch generierte Beschreibung" id="280" name="Google Shape;280;p12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499219" y="5436722"/>
              <a:ext cx="180000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Logo, Grafiken, Symbol, Clipart enthält.&#10;&#10;Automatisch generierte Beschreibung" id="281" name="Google Shape;281;p1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491243" y="5436722"/>
              <a:ext cx="837209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Logo, Design, Darstellung enthält.&#10;&#10;Automatisch generierte Beschreibung" id="282" name="Google Shape;282;p12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6520476" y="5421223"/>
              <a:ext cx="2278481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Symbol, Grafiken, Flagge enthält.&#10;&#10;Automatisch generierte Beschreibung" id="283" name="Google Shape;283;p12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8990981" y="5421223"/>
              <a:ext cx="70073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Symbol, Emblem, Logo, Wappen enthält.&#10;&#10;Automatisch generierte Beschreibung" id="284" name="Google Shape;284;p12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9883735" y="5421223"/>
              <a:ext cx="720000" cy="720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85" name="Google Shape;285;p12"/>
          <p:cNvSpPr txBox="1"/>
          <p:nvPr/>
        </p:nvSpPr>
        <p:spPr>
          <a:xfrm>
            <a:off x="1259149" y="4087500"/>
            <a:ext cx="43815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GB" sz="1800">
                <a:solidFill>
                  <a:srgbClr val="4D4D4D"/>
                </a:solidFill>
              </a:rPr>
              <a:t>Dr. Insa Otte, Hanna Schulten </a:t>
            </a:r>
            <a:endParaRPr b="1" sz="1800">
              <a:solidFill>
                <a:srgbClr val="4D4D4D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GB" sz="1800">
                <a:solidFill>
                  <a:srgbClr val="4D4D4D"/>
                </a:solidFill>
              </a:rPr>
              <a:t>(on behalf of the EOCap4Africa Team) </a:t>
            </a:r>
            <a:endParaRPr b="1" sz="1800">
              <a:solidFill>
                <a:srgbClr val="4D4D4D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GB" sz="1800">
                <a:solidFill>
                  <a:srgbClr val="4D4D4D"/>
                </a:solidFill>
              </a:rPr>
              <a:t>and colleagues</a:t>
            </a:r>
            <a:endParaRPr b="1" sz="1800">
              <a:solidFill>
                <a:srgbClr val="4D4D4D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sz="1800">
              <a:solidFill>
                <a:srgbClr val="4D4D4D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lang="en-GB" sz="1600">
                <a:solidFill>
                  <a:srgbClr val="4D4D4D"/>
                </a:solidFill>
              </a:rPr>
              <a:t>insa.otte@uni-wuerzburg.de</a:t>
            </a:r>
            <a:endParaRPr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t/>
            </a:r>
            <a:endParaRPr b="1" sz="1800">
              <a:solidFill>
                <a:srgbClr val="4D4D4D"/>
              </a:solidFill>
            </a:endParaRPr>
          </a:p>
        </p:txBody>
      </p:sp>
      <p:sp>
        <p:nvSpPr>
          <p:cNvPr id="286" name="Google Shape;28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grpSp>
        <p:nvGrpSpPr>
          <p:cNvPr id="287" name="Google Shape;287;p12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288" name="Google Shape;288;p12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Schrift, Grafiken, weiß enthält.&#10;&#10;Automatisch generierte Beschreibung" id="289" name="Google Shape;289;p12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90" name="Google Shape;290;p12"/>
          <p:cNvPicPr preferRelativeResize="0"/>
          <p:nvPr/>
        </p:nvPicPr>
        <p:blipFill rotWithShape="1">
          <a:blip r:embed="rId12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Learning objectives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Schwarz, Dunkelheit enthält.&#10;&#10;Automatisch generierte Beschreibung" id="174" name="Google Shape;17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E8b Cloud</a:t>
            </a:r>
            <a:r>
              <a:rPr lang="en-GB">
                <a:solidFill>
                  <a:srgbClr val="898989"/>
                </a:solidFill>
              </a:rPr>
              <a:t> masking and Mosaicking in QGIS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77" name="Google Shape;177;p2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"/>
          <p:cNvSpPr txBox="1"/>
          <p:nvPr/>
        </p:nvSpPr>
        <p:spPr>
          <a:xfrm>
            <a:off x="1339653" y="1602898"/>
            <a:ext cx="9512100" cy="397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Learn </a:t>
            </a: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</a:t>
            </a: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use the Semi-Automatic Classification </a:t>
            </a: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Plugin</a:t>
            </a: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in QGIS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Practice how to apply a cloud mask on Sentinel-2 imagery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Understand the mosaicking of two satellite images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Practice preprocessing </a:t>
            </a: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satellite</a:t>
            </a: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imagery in QGIS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"/>
          <p:cNvSpPr txBox="1"/>
          <p:nvPr/>
        </p:nvSpPr>
        <p:spPr>
          <a:xfrm>
            <a:off x="2174225" y="-4326"/>
            <a:ext cx="6705756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Semi-Automatic Classification p</a:t>
            </a: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lugin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Schwarz, Dunkelheit enthält.&#10;&#10;Automatisch generierte Beschreibung" id="185" name="Google Shape;18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E8b Cloud masking and Mosaicking in QGIS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88" name="Google Shape;188;p3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"/>
          <p:cNvSpPr txBox="1"/>
          <p:nvPr/>
        </p:nvSpPr>
        <p:spPr>
          <a:xfrm>
            <a:off x="1375996" y="1354016"/>
            <a:ext cx="8985600" cy="41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it?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 QGIS plugin for supervised classification of remote sensing imagery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Facilitates image preprocessing, classification, and post-processing</a:t>
            </a:r>
            <a:endParaRPr/>
          </a:p>
          <a:p>
            <a:pPr indent="-190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Key features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Preprocessing – Convert digital numbers (DN) to reflectance, atmospheric correction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Training Samples – Define land cover classes based on known pixels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Classification – Supervised classification using machine learning algorithms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Post-Processing – Refine classification results with filtering and accuracy assessment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4"/>
          <p:cNvSpPr txBox="1"/>
          <p:nvPr/>
        </p:nvSpPr>
        <p:spPr>
          <a:xfrm>
            <a:off x="1375590" y="-4326"/>
            <a:ext cx="7995293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Installing Semi-Automatic Classification p</a:t>
            </a: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lugin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Schwarz, Dunkelheit enthält.&#10;&#10;Automatisch generierte Beschreibung" id="196" name="Google Shape;19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4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E8b Cloud masking and Mosaicking in QGIS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99" name="Google Shape;199;p4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4"/>
          <p:cNvSpPr txBox="1"/>
          <p:nvPr/>
        </p:nvSpPr>
        <p:spPr>
          <a:xfrm>
            <a:off x="1143385" y="2030561"/>
            <a:ext cx="8985737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Close your QGIS application and search for the OSGeo4W Shell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Start it</a:t>
            </a:r>
            <a:endParaRPr/>
          </a:p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01" name="Google Shape;201;p4"/>
          <p:cNvSpPr/>
          <p:nvPr/>
        </p:nvSpPr>
        <p:spPr>
          <a:xfrm>
            <a:off x="1145990" y="1260408"/>
            <a:ext cx="9895325" cy="764929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In comparison to other pl</a:t>
            </a:r>
            <a:r>
              <a:rPr lang="en-GB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ugins</a:t>
            </a:r>
            <a:r>
              <a:rPr lang="en-GB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, SCP has some co-</a:t>
            </a:r>
            <a:r>
              <a:rPr lang="en-GB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dependencies</a:t>
            </a:r>
            <a:r>
              <a:rPr lang="en-GB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we need to </a:t>
            </a:r>
            <a:r>
              <a:rPr lang="en-GB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fulfill</a:t>
            </a:r>
            <a:r>
              <a:rPr lang="en-GB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first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Text, Screenshot, Schrift, Diagramm enthält.&#10;&#10;KI-generierte Inhalte können fehlerhaft sein." id="202" name="Google Shape;202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75245" y="2894597"/>
            <a:ext cx="6217319" cy="3290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5"/>
          <p:cNvSpPr txBox="1"/>
          <p:nvPr/>
        </p:nvSpPr>
        <p:spPr>
          <a:xfrm>
            <a:off x="1375590" y="-4326"/>
            <a:ext cx="7995293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Installing Semi-Automatic Classification p</a:t>
            </a: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lugin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Schwarz, Dunkelheit enthält.&#10;&#10;Automatisch generierte Beschreibung" id="209" name="Google Shape;20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5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E8b Cloud masking and Mosaicking in QGIS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212" name="Google Shape;212;p5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5"/>
          <p:cNvSpPr txBox="1"/>
          <p:nvPr/>
        </p:nvSpPr>
        <p:spPr>
          <a:xfrm>
            <a:off x="1055462" y="2089177"/>
            <a:ext cx="100920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3.   Enter the following command in the shell: pip3 install --upgrade remotior-sensus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descr="Ein Bild, das Text, Schrift, Screenshot enthält.&#10;&#10;KI-generierte Inhalte können fehlerhaft sein." id="214" name="Google Shape;214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4466" y="2955681"/>
            <a:ext cx="10210800" cy="1943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6"/>
          <p:cNvSpPr txBox="1"/>
          <p:nvPr/>
        </p:nvSpPr>
        <p:spPr>
          <a:xfrm>
            <a:off x="1375590" y="-4326"/>
            <a:ext cx="7995293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Installing Semi-Automatic Classification p</a:t>
            </a: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lugin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Schwarz, Dunkelheit enthält.&#10;&#10;Automatisch generierte Beschreibung" id="221" name="Google Shape;221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6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E8b Cloud masking and Mosaicking in QGIS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224" name="Google Shape;224;p6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6"/>
          <p:cNvSpPr txBox="1"/>
          <p:nvPr/>
        </p:nvSpPr>
        <p:spPr>
          <a:xfrm>
            <a:off x="1048135" y="3041677"/>
            <a:ext cx="100920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4.   Start QGIS and create a new project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5.   Install the SCP plugin via the plugin manager</a:t>
            </a:r>
            <a:endParaRPr/>
          </a:p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descr="Ein Bild, das Text, Elektronik, Screenshot, Schrift enthält.&#10;&#10;KI-generierte Inhalte können fehlerhaft sein." id="226" name="Google Shape;226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29246" y="937846"/>
            <a:ext cx="3900604" cy="53413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7"/>
          <p:cNvSpPr txBox="1"/>
          <p:nvPr/>
        </p:nvSpPr>
        <p:spPr>
          <a:xfrm>
            <a:off x="1375590" y="-4326"/>
            <a:ext cx="7995293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Installing Semi-Automatic Classification p</a:t>
            </a: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lugin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Schwarz, Dunkelheit enthält.&#10;&#10;Automatisch generierte Beschreibung" id="233" name="Google Shape;233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7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E8b Cloud masking and Mosaicking in QGIS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236" name="Google Shape;236;p7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7"/>
          <p:cNvSpPr txBox="1"/>
          <p:nvPr/>
        </p:nvSpPr>
        <p:spPr>
          <a:xfrm>
            <a:off x="989520" y="2726619"/>
            <a:ext cx="49632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6. SCP is </a:t>
            </a: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successfully</a:t>
            </a: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installed and will show up at the top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descr="Ein Bild, das Text, Screenshot, Software, Computersymbol enthält.&#10;&#10;KI-generierte Inhalte können fehlerhaft sein." id="238" name="Google Shape;238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30436" y="1023570"/>
            <a:ext cx="4972050" cy="4972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8"/>
          <p:cNvSpPr txBox="1"/>
          <p:nvPr/>
        </p:nvSpPr>
        <p:spPr>
          <a:xfrm>
            <a:off x="2174225" y="-26306"/>
            <a:ext cx="6082968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Task: Cloud masking </a:t>
            </a:r>
            <a:endParaRPr/>
          </a:p>
        </p:txBody>
      </p:sp>
      <p:pic>
        <p:nvPicPr>
          <p:cNvPr descr="Ein Bild, das Schwarz, Dunkelheit enthält.&#10;&#10;Automatisch generierte Beschreibung" id="245" name="Google Shape;245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8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E8b Cloud masking and Mosaicking in QGIS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248" name="Google Shape;248;p8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8"/>
          <p:cNvSpPr/>
          <p:nvPr/>
        </p:nvSpPr>
        <p:spPr>
          <a:xfrm>
            <a:off x="1204605" y="2113262"/>
            <a:ext cx="9792749" cy="2633294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Using the provided Sentinel-2 scene, create a cloud mask to remove the cloud cover of the satellite image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9"/>
          <p:cNvSpPr txBox="1"/>
          <p:nvPr/>
        </p:nvSpPr>
        <p:spPr>
          <a:xfrm>
            <a:off x="2174225" y="-26306"/>
            <a:ext cx="6082968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Task: Mosaicking</a:t>
            </a:r>
            <a:endParaRPr/>
          </a:p>
        </p:txBody>
      </p:sp>
      <p:pic>
        <p:nvPicPr>
          <p:cNvPr descr="Ein Bild, das Schwarz, Dunkelheit enthält.&#10;&#10;Automatisch generierte Beschreibung" id="256" name="Google Shape;25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9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E8b Cloud masking and Mosaicking in QGIS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259" name="Google Shape;259;p9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9"/>
          <p:cNvSpPr/>
          <p:nvPr/>
        </p:nvSpPr>
        <p:spPr>
          <a:xfrm>
            <a:off x="1198557" y="2115681"/>
            <a:ext cx="9792749" cy="2633294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Using the provided raster files to create a mosaic raster image and clip it to the AOI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2019-06-02T12:25:39Z</dcterms:created>
  <dc:creator>Michael Thiel</dc:creator>
</cp:coreProperties>
</file>